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64" r:id="rId6"/>
    <p:sldId id="262" r:id="rId7"/>
    <p:sldId id="261" r:id="rId8"/>
    <p:sldId id="260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22F-13F5-4C60-90BD-31C6431A1D9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1186-62E6-42CF-B930-8701297DA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22F-13F5-4C60-90BD-31C6431A1D9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1186-62E6-42CF-B930-8701297DA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22F-13F5-4C60-90BD-31C6431A1D9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1186-62E6-42CF-B930-8701297DA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22F-13F5-4C60-90BD-31C6431A1D9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1186-62E6-42CF-B930-8701297DA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22F-13F5-4C60-90BD-31C6431A1D9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1186-62E6-42CF-B930-8701297DA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22F-13F5-4C60-90BD-31C6431A1D9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1186-62E6-42CF-B930-8701297DA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22F-13F5-4C60-90BD-31C6431A1D9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1186-62E6-42CF-B930-8701297DA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22F-13F5-4C60-90BD-31C6431A1D9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1186-62E6-42CF-B930-8701297DA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22F-13F5-4C60-90BD-31C6431A1D9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1186-62E6-42CF-B930-8701297DA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22F-13F5-4C60-90BD-31C6431A1D9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1186-62E6-42CF-B930-8701297DA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122F-13F5-4C60-90BD-31C6431A1D9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1186-62E6-42CF-B930-8701297DA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C122F-13F5-4C60-90BD-31C6431A1D9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91186-62E6-42CF-B930-8701297DA9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Benchmark 1 Review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two thousand, six hundred forty-seven in standard form?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0" indent="-1143000">
              <a:buAutoNum type="alphaLcParenR"/>
            </a:pPr>
            <a:r>
              <a:rPr lang="en-US" sz="6600" dirty="0" smtClean="0"/>
              <a:t>2,674</a:t>
            </a:r>
          </a:p>
          <a:p>
            <a:pPr marL="1143000" indent="-1143000">
              <a:buAutoNum type="alphaLcParenR"/>
            </a:pPr>
            <a:r>
              <a:rPr lang="en-US" sz="6600" dirty="0" smtClean="0"/>
              <a:t>2,647</a:t>
            </a:r>
          </a:p>
          <a:p>
            <a:pPr marL="1143000" indent="-1143000">
              <a:buAutoNum type="alphaLcParenR"/>
            </a:pPr>
            <a:r>
              <a:rPr lang="en-US" sz="6600" dirty="0" smtClean="0"/>
              <a:t>2,607</a:t>
            </a:r>
          </a:p>
          <a:p>
            <a:pPr marL="1143000" indent="-1143000">
              <a:buAutoNum type="alphaLcParenR"/>
            </a:pPr>
            <a:r>
              <a:rPr lang="en-US" sz="6600" dirty="0" smtClean="0"/>
              <a:t>2,476</a:t>
            </a:r>
            <a:endParaRPr lang="en-US" sz="6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temperature in degrees Fahrenheit does the thermometer read?</a:t>
            </a:r>
            <a:endParaRPr lang="en-US" b="1" dirty="0"/>
          </a:p>
        </p:txBody>
      </p:sp>
      <p:pic>
        <p:nvPicPr>
          <p:cNvPr id="4" name="Content Placeholder 3" descr="thermome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47800"/>
            <a:ext cx="3352800" cy="4470400"/>
          </a:xfrm>
        </p:spPr>
      </p:pic>
      <p:sp>
        <p:nvSpPr>
          <p:cNvPr id="5" name="Rectangle 4"/>
          <p:cNvSpPr/>
          <p:nvPr/>
        </p:nvSpPr>
        <p:spPr>
          <a:xfrm>
            <a:off x="2057400" y="3505200"/>
            <a:ext cx="76200" cy="1143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temperature in degrees Fahrenheit does the thermometer read?</a:t>
            </a:r>
            <a:endParaRPr lang="en-US" b="1" dirty="0"/>
          </a:p>
        </p:txBody>
      </p:sp>
      <p:pic>
        <p:nvPicPr>
          <p:cNvPr id="4" name="Content Placeholder 3" descr="thermome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47800"/>
            <a:ext cx="3352800" cy="4470400"/>
          </a:xfrm>
        </p:spPr>
      </p:pic>
      <p:sp>
        <p:nvSpPr>
          <p:cNvPr id="5" name="Rectangle 4"/>
          <p:cNvSpPr/>
          <p:nvPr/>
        </p:nvSpPr>
        <p:spPr>
          <a:xfrm>
            <a:off x="2057400" y="2819400"/>
            <a:ext cx="76200" cy="1828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There are 19,024 movies in our video library. How should this number be written in EXPANDED FORM?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None/>
            </a:pPr>
            <a:endParaRPr lang="en-US" sz="6600" dirty="0" smtClean="0"/>
          </a:p>
          <a:p>
            <a:pPr marL="1143000" indent="-1143000">
              <a:buNone/>
            </a:pPr>
            <a:endParaRPr lang="en-US" sz="5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There are 20,467 movies in our video library. How should this number be written in EXPANDED FORM?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None/>
            </a:pPr>
            <a:endParaRPr lang="en-US" sz="6600" dirty="0" smtClean="0"/>
          </a:p>
          <a:p>
            <a:pPr marL="1143000" indent="-1143000">
              <a:buNone/>
            </a:pPr>
            <a:endParaRPr lang="en-US" sz="5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b="1" dirty="0" smtClean="0"/>
              <a:t>Which missing number makes this statement true?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None/>
            </a:pPr>
            <a:r>
              <a:rPr lang="en-US" sz="5400" dirty="0" smtClean="0"/>
              <a:t>345&lt; 3_6</a:t>
            </a:r>
          </a:p>
          <a:p>
            <a:pPr marL="1143000" indent="-1143000">
              <a:buNone/>
            </a:pPr>
            <a:r>
              <a:rPr lang="en-US" sz="5400" dirty="0" smtClean="0"/>
              <a:t>a) 1</a:t>
            </a:r>
          </a:p>
          <a:p>
            <a:pPr marL="1143000" indent="-1143000">
              <a:buNone/>
            </a:pPr>
            <a:r>
              <a:rPr lang="en-US" sz="5400" dirty="0" smtClean="0"/>
              <a:t>b)2</a:t>
            </a:r>
          </a:p>
          <a:p>
            <a:pPr marL="1143000" indent="-1143000">
              <a:buNone/>
            </a:pPr>
            <a:r>
              <a:rPr lang="en-US" sz="5400" dirty="0" smtClean="0"/>
              <a:t>c)5</a:t>
            </a:r>
            <a:endParaRPr lang="en-US" sz="5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b="1" dirty="0" smtClean="0"/>
              <a:t>Which missing number makes this statement true?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None/>
            </a:pPr>
            <a:r>
              <a:rPr lang="en-US" sz="5400" dirty="0" smtClean="0"/>
              <a:t>362,457 = 362,_57</a:t>
            </a:r>
          </a:p>
          <a:p>
            <a:pPr marL="1143000" indent="-1143000">
              <a:buNone/>
            </a:pPr>
            <a:r>
              <a:rPr lang="en-US" sz="5400" dirty="0" smtClean="0"/>
              <a:t>a) 4</a:t>
            </a:r>
          </a:p>
          <a:p>
            <a:pPr marL="1143000" indent="-1143000">
              <a:buNone/>
            </a:pPr>
            <a:r>
              <a:rPr lang="en-US" sz="5400" dirty="0" smtClean="0"/>
              <a:t>b) 5</a:t>
            </a:r>
          </a:p>
          <a:p>
            <a:pPr marL="1143000" indent="-1143000">
              <a:buNone/>
            </a:pPr>
            <a:r>
              <a:rPr lang="en-US" sz="5400" dirty="0" smtClean="0"/>
              <a:t>c) 6</a:t>
            </a:r>
            <a:endParaRPr lang="en-US" sz="5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There are 14,568 people at the school. The school could hold on hundred more people. How many people can the school hold?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lnSpcReduction="10000"/>
          </a:bodyPr>
          <a:lstStyle/>
          <a:p>
            <a:pPr marL="1143000" indent="-1143000">
              <a:buNone/>
            </a:pPr>
            <a:r>
              <a:rPr lang="en-US" sz="5400" dirty="0" smtClean="0"/>
              <a:t>a) 15,568</a:t>
            </a:r>
          </a:p>
          <a:p>
            <a:pPr marL="1143000" indent="-1143000">
              <a:buNone/>
            </a:pPr>
            <a:r>
              <a:rPr lang="en-US" sz="5400" dirty="0" smtClean="0"/>
              <a:t>b) 14,668</a:t>
            </a:r>
          </a:p>
          <a:p>
            <a:pPr marL="1143000" indent="-1143000">
              <a:buNone/>
            </a:pPr>
            <a:r>
              <a:rPr lang="en-US" sz="5400" dirty="0" smtClean="0"/>
              <a:t>c) 14,468</a:t>
            </a:r>
          </a:p>
          <a:p>
            <a:pPr marL="1143000" indent="-1143000">
              <a:buNone/>
            </a:pPr>
            <a:r>
              <a:rPr lang="en-US" sz="5400" dirty="0" smtClean="0"/>
              <a:t>d) 16,568</a:t>
            </a:r>
            <a:endParaRPr lang="en-US" sz="5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is 100 less than 5,270?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1143000" indent="-1143000">
              <a:buAutoNum type="alphaLcParenR"/>
            </a:pPr>
            <a:r>
              <a:rPr lang="en-US" sz="5400" dirty="0" smtClean="0"/>
              <a:t>4,270</a:t>
            </a:r>
          </a:p>
          <a:p>
            <a:pPr marL="1143000" indent="-1143000">
              <a:buAutoNum type="alphaLcParenR"/>
            </a:pPr>
            <a:r>
              <a:rPr lang="en-US" sz="5400" dirty="0" smtClean="0"/>
              <a:t>5,370</a:t>
            </a:r>
          </a:p>
          <a:p>
            <a:pPr marL="1143000" indent="-1143000">
              <a:buAutoNum type="alphaLcParenR"/>
            </a:pPr>
            <a:r>
              <a:rPr lang="en-US" sz="5400" dirty="0" smtClean="0"/>
              <a:t>5,170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time is shown on the </a:t>
            </a:r>
            <a:r>
              <a:rPr lang="en-US" b="1" dirty="0" err="1" smtClean="0"/>
              <a:t>the</a:t>
            </a:r>
            <a:r>
              <a:rPr lang="en-US" b="1" dirty="0" smtClean="0"/>
              <a:t> clock?</a:t>
            </a:r>
            <a:endParaRPr lang="en-US" b="1" dirty="0"/>
          </a:p>
        </p:txBody>
      </p:sp>
      <p:pic>
        <p:nvPicPr>
          <p:cNvPr id="5" name="Picture 4" descr="cloc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209800"/>
            <a:ext cx="365760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of these is true?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A) 17&gt;19</a:t>
            </a:r>
          </a:p>
          <a:p>
            <a:pPr>
              <a:buNone/>
            </a:pPr>
            <a:r>
              <a:rPr lang="en-US" sz="6000" dirty="0" smtClean="0"/>
              <a:t>B) 45&lt;56</a:t>
            </a:r>
          </a:p>
          <a:p>
            <a:pPr>
              <a:buNone/>
            </a:pPr>
            <a:r>
              <a:rPr lang="en-US" sz="6000" dirty="0" smtClean="0"/>
              <a:t>C) 78&gt;99</a:t>
            </a:r>
          </a:p>
          <a:p>
            <a:pPr>
              <a:buNone/>
            </a:pPr>
            <a:r>
              <a:rPr lang="en-US" sz="6000" dirty="0" smtClean="0"/>
              <a:t>D) 85&lt;24 </a:t>
            </a:r>
            <a:endParaRPr lang="en-US" sz="6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time is shown on the </a:t>
            </a:r>
            <a:r>
              <a:rPr lang="en-US" b="1" dirty="0" err="1" smtClean="0"/>
              <a:t>the</a:t>
            </a:r>
            <a:r>
              <a:rPr lang="en-US" b="1" dirty="0" smtClean="0"/>
              <a:t> clock?</a:t>
            </a:r>
            <a:endParaRPr lang="en-US" b="1" dirty="0"/>
          </a:p>
        </p:txBody>
      </p:sp>
      <p:pic>
        <p:nvPicPr>
          <p:cNvPr id="4" name="Content Placeholder 3" descr="clock-clipa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2133600"/>
            <a:ext cx="2848413" cy="3687763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 concert sold 1,957 tickets to a show? If one thousand people want their money back, how many tickets were sold for the show?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lnSpcReduction="10000"/>
          </a:bodyPr>
          <a:lstStyle/>
          <a:p>
            <a:pPr marL="1143000" indent="-1143000">
              <a:buAutoNum type="alphaLcParenR"/>
            </a:pPr>
            <a:r>
              <a:rPr lang="en-US" sz="5400" dirty="0" smtClean="0"/>
              <a:t>2,957</a:t>
            </a:r>
          </a:p>
          <a:p>
            <a:pPr marL="1143000" indent="-1143000">
              <a:buAutoNum type="alphaLcParenR"/>
            </a:pPr>
            <a:r>
              <a:rPr lang="en-US" sz="5400" dirty="0" smtClean="0"/>
              <a:t>1,057</a:t>
            </a:r>
          </a:p>
          <a:p>
            <a:pPr marL="1143000" indent="-1143000">
              <a:buAutoNum type="alphaLcParenR"/>
            </a:pPr>
            <a:r>
              <a:rPr lang="en-US" sz="5400" dirty="0" smtClean="0"/>
              <a:t>3,957</a:t>
            </a:r>
          </a:p>
          <a:p>
            <a:pPr marL="1143000" indent="-1143000">
              <a:buAutoNum type="alphaLcParenR"/>
            </a:pPr>
            <a:r>
              <a:rPr lang="en-US" sz="5400" dirty="0" smtClean="0"/>
              <a:t>957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r>
              <a:rPr lang="en-US" b="1" dirty="0" smtClean="0"/>
              <a:t>Order these numbers from </a:t>
            </a:r>
            <a:br>
              <a:rPr lang="en-US" b="1" dirty="0" smtClean="0"/>
            </a:br>
            <a:r>
              <a:rPr lang="en-US" b="1" dirty="0" smtClean="0"/>
              <a:t>LEAST to GREATEST.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1143000" indent="-1143000">
              <a:buNone/>
            </a:pPr>
            <a:r>
              <a:rPr lang="en-US" sz="5400" dirty="0" smtClean="0"/>
              <a:t>1800,  1200,   5900,    700</a:t>
            </a:r>
          </a:p>
        </p:txBody>
      </p:sp>
      <p:sp>
        <p:nvSpPr>
          <p:cNvPr id="4" name="Oval 3"/>
          <p:cNvSpPr/>
          <p:nvPr/>
        </p:nvSpPr>
        <p:spPr>
          <a:xfrm>
            <a:off x="1752600" y="1981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010400" y="1524000"/>
            <a:ext cx="1143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b="1" dirty="0" smtClean="0"/>
              <a:t>Order these numbers from GREATEST to LEAST.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1143000" indent="-1143000">
              <a:buNone/>
            </a:pPr>
            <a:r>
              <a:rPr lang="en-US" sz="5400" dirty="0" smtClean="0"/>
              <a:t>4588,  6288,   6355,    5479</a:t>
            </a:r>
          </a:p>
        </p:txBody>
      </p:sp>
      <p:sp>
        <p:nvSpPr>
          <p:cNvPr id="4" name="Oval 3"/>
          <p:cNvSpPr/>
          <p:nvPr/>
        </p:nvSpPr>
        <p:spPr>
          <a:xfrm>
            <a:off x="1066800" y="1371600"/>
            <a:ext cx="1143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858000" y="1828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of these is correct?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AutoNum type="alphaUcParenR"/>
            </a:pPr>
            <a:r>
              <a:rPr lang="en-US" sz="6000" dirty="0"/>
              <a:t>6</a:t>
            </a:r>
            <a:r>
              <a:rPr lang="en-US" sz="6000" dirty="0" smtClean="0"/>
              <a:t>2,456 &lt; 61,234</a:t>
            </a:r>
          </a:p>
          <a:p>
            <a:pPr marL="1143000" indent="-1143000">
              <a:buAutoNum type="alphaUcParenR"/>
            </a:pPr>
            <a:r>
              <a:rPr lang="en-US" sz="6000" dirty="0" smtClean="0"/>
              <a:t>63,495 &gt; 64,678</a:t>
            </a:r>
          </a:p>
          <a:p>
            <a:pPr marL="1143000" indent="-1143000">
              <a:buAutoNum type="alphaUcParenR"/>
            </a:pPr>
            <a:r>
              <a:rPr lang="en-US" sz="6000" dirty="0" smtClean="0"/>
              <a:t>67,456 &lt; 68,234</a:t>
            </a:r>
          </a:p>
          <a:p>
            <a:pPr marL="1143000" indent="-1143000">
              <a:buAutoNum type="alphaUcParenR"/>
            </a:pPr>
            <a:r>
              <a:rPr lang="en-US" sz="6000" dirty="0" smtClean="0"/>
              <a:t>66,456 &gt; 68,556</a:t>
            </a:r>
            <a:endParaRPr lang="en-US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James rode his motorcycle for 30 minutes, ending at 4:30 p.m. When did James start to ride?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1143000" indent="-1143000">
              <a:buAutoNum type="alphaUcParenR"/>
            </a:pPr>
            <a:r>
              <a:rPr lang="en-US" sz="4400" dirty="0" smtClean="0"/>
              <a:t>3:50</a:t>
            </a:r>
          </a:p>
          <a:p>
            <a:pPr marL="1143000" indent="-1143000">
              <a:buAutoNum type="alphaUcParenR"/>
            </a:pPr>
            <a:r>
              <a:rPr lang="en-US" sz="4400" dirty="0" smtClean="0"/>
              <a:t>3:45</a:t>
            </a:r>
          </a:p>
          <a:p>
            <a:pPr marL="1143000" indent="-1143000">
              <a:buAutoNum type="alphaUcParenR"/>
            </a:pPr>
            <a:r>
              <a:rPr lang="en-US" sz="4400" dirty="0" smtClean="0"/>
              <a:t>4:15</a:t>
            </a:r>
          </a:p>
          <a:p>
            <a:pPr marL="1143000" indent="-1143000">
              <a:buAutoNum type="alphaUcParenR"/>
            </a:pPr>
            <a:r>
              <a:rPr lang="en-US" sz="4400" dirty="0" smtClean="0"/>
              <a:t>4:00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/>
          </a:bodyPr>
          <a:lstStyle/>
          <a:p>
            <a:r>
              <a:rPr lang="en-US" b="1" dirty="0" smtClean="0"/>
              <a:t>Cam walked her cat for 15 minutes, beginning at 3:00. When did Cam finish walking her cat?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1143000" indent="-1143000">
              <a:buAutoNum type="alphaUcParenR"/>
            </a:pPr>
            <a:r>
              <a:rPr lang="en-US" sz="4400" dirty="0" smtClean="0"/>
              <a:t>3:15</a:t>
            </a:r>
          </a:p>
          <a:p>
            <a:pPr marL="1143000" indent="-1143000">
              <a:buAutoNum type="alphaUcParenR"/>
            </a:pPr>
            <a:r>
              <a:rPr lang="en-US" sz="4400" dirty="0" smtClean="0"/>
              <a:t>3:30</a:t>
            </a:r>
          </a:p>
          <a:p>
            <a:pPr marL="1143000" indent="-1143000">
              <a:buAutoNum type="alphaUcParenR"/>
            </a:pPr>
            <a:r>
              <a:rPr lang="en-US" sz="4400" dirty="0" smtClean="0"/>
              <a:t>4:15</a:t>
            </a:r>
          </a:p>
          <a:p>
            <a:pPr marL="1143000" indent="-1143000">
              <a:buAutoNum type="alphaUcParenR"/>
            </a:pPr>
            <a:r>
              <a:rPr lang="en-US" sz="4400" dirty="0" smtClean="0"/>
              <a:t>2:45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is the number 14,367?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indent="-914400">
              <a:buAutoNum type="alphaLcParenR"/>
            </a:pPr>
            <a:r>
              <a:rPr lang="en-US" sz="4800" dirty="0" smtClean="0"/>
              <a:t>Four thousand, three hundred sixty-seven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Forty thousand, three hundred sixty-seven</a:t>
            </a:r>
          </a:p>
          <a:p>
            <a:pPr marL="914400" indent="-914400">
              <a:buAutoNum type="alphaLcParenR"/>
            </a:pPr>
            <a:r>
              <a:rPr lang="en-US" sz="4800" dirty="0" smtClean="0"/>
              <a:t>Fourteen thousand, three hundred sixty-seven</a:t>
            </a:r>
            <a:endParaRPr lang="en-US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	Jose took cookies out of the oven at 4:15, after they had baked for 45 minutes. What time did Jose put the cookies in the oven?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4400" dirty="0" smtClean="0"/>
              <a:t>a) 3:30</a:t>
            </a:r>
          </a:p>
          <a:p>
            <a:pPr marL="514350" indent="-514350">
              <a:buNone/>
            </a:pPr>
            <a:r>
              <a:rPr lang="en-US" sz="4400" dirty="0" smtClean="0"/>
              <a:t>b) 2:30</a:t>
            </a:r>
          </a:p>
          <a:p>
            <a:pPr marL="514350" indent="-514350">
              <a:buNone/>
            </a:pPr>
            <a:r>
              <a:rPr lang="en-US" sz="4400" dirty="0" smtClean="0"/>
              <a:t>c) 3:15</a:t>
            </a:r>
            <a:endParaRPr lang="en-US" sz="4400" dirty="0"/>
          </a:p>
          <a:p>
            <a:pPr marL="514350" indent="-514350">
              <a:buNone/>
            </a:pPr>
            <a:r>
              <a:rPr lang="en-US" sz="4400" dirty="0" smtClean="0"/>
              <a:t>d) 3:45</a:t>
            </a:r>
            <a:endParaRPr lang="en-US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5,392 in expanded form?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AutoNum type="alphaUcParenR"/>
            </a:pPr>
            <a:r>
              <a:rPr lang="en-US" sz="6000" dirty="0" smtClean="0"/>
              <a:t>500+30+9+2</a:t>
            </a:r>
          </a:p>
          <a:p>
            <a:pPr marL="1143000" indent="-1143000">
              <a:buAutoNum type="alphaUcParenR"/>
            </a:pPr>
            <a:r>
              <a:rPr lang="en-US" sz="6000" dirty="0" smtClean="0"/>
              <a:t>5,000+390+2</a:t>
            </a:r>
          </a:p>
          <a:p>
            <a:pPr marL="1143000" indent="-1143000">
              <a:buAutoNum type="alphaUcParenR"/>
            </a:pPr>
            <a:r>
              <a:rPr lang="en-US" sz="6000" dirty="0" smtClean="0"/>
              <a:t>5,000+300+90+2</a:t>
            </a:r>
          </a:p>
          <a:p>
            <a:pPr marL="1143000" indent="-1143000">
              <a:buAutoNum type="alphaUcParenR"/>
            </a:pPr>
            <a:r>
              <a:rPr lang="en-US" sz="6000" dirty="0" smtClean="0"/>
              <a:t>5,000+300+92</a:t>
            </a:r>
          </a:p>
          <a:p>
            <a:pPr marL="1143000" indent="-1143000">
              <a:buAutoNum type="alphaUcParenR"/>
            </a:pPr>
            <a:endParaRPr lang="en-US" sz="6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30,000+2,000+400+20+1 in standard form?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AutoNum type="alphaLcParenR"/>
            </a:pPr>
            <a:r>
              <a:rPr lang="en-US" sz="5400" dirty="0" smtClean="0"/>
              <a:t>32,421</a:t>
            </a:r>
          </a:p>
          <a:p>
            <a:pPr marL="1143000" indent="-1143000">
              <a:buAutoNum type="alphaLcParenR"/>
            </a:pPr>
            <a:r>
              <a:rPr lang="en-US" sz="5400" dirty="0" smtClean="0"/>
              <a:t>34,221</a:t>
            </a:r>
          </a:p>
          <a:p>
            <a:pPr marL="1143000" indent="-1143000">
              <a:buAutoNum type="alphaLcParenR"/>
            </a:pPr>
            <a:r>
              <a:rPr lang="en-US" sz="5400" dirty="0" smtClean="0"/>
              <a:t>32,241</a:t>
            </a:r>
          </a:p>
          <a:p>
            <a:pPr marL="1143000" indent="-1143000">
              <a:buAutoNum type="alphaLcParenR"/>
            </a:pPr>
            <a:r>
              <a:rPr lang="en-US" sz="5400" dirty="0" smtClean="0"/>
              <a:t>31,421</a:t>
            </a:r>
          </a:p>
          <a:p>
            <a:pPr marL="1143000" indent="-1143000">
              <a:buAutoNum type="alphaLcParenR"/>
            </a:pPr>
            <a:endParaRPr lang="en-US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380</Words>
  <Application>Microsoft Office PowerPoint</Application>
  <PresentationFormat>On-screen Show (4:3)</PresentationFormat>
  <Paragraphs>79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Math Benchmark 1 Review</vt:lpstr>
      <vt:lpstr>Which of these is true?</vt:lpstr>
      <vt:lpstr>Which of these is correct?</vt:lpstr>
      <vt:lpstr>James rode his motorcycle for 30 minutes, ending at 4:30 p.m. When did James start to ride?</vt:lpstr>
      <vt:lpstr>Cam walked her cat for 15 minutes, beginning at 3:00. When did Cam finish walking her cat? </vt:lpstr>
      <vt:lpstr>Which is the number 14,367?</vt:lpstr>
      <vt:lpstr> Jose took cookies out of the oven at 4:15, after they had baked for 45 minutes. What time did Jose put the cookies in the oven?</vt:lpstr>
      <vt:lpstr>What is 5,392 in expanded form?</vt:lpstr>
      <vt:lpstr>What is 30,000+2,000+400+20+1 in standard form?</vt:lpstr>
      <vt:lpstr>What is two thousand, six hundred forty-seven in standard form?</vt:lpstr>
      <vt:lpstr>What temperature in degrees Fahrenheit does the thermometer read?</vt:lpstr>
      <vt:lpstr>What temperature in degrees Fahrenheit does the thermometer read?</vt:lpstr>
      <vt:lpstr>There are 19,024 movies in our video library. How should this number be written in EXPANDED FORM?</vt:lpstr>
      <vt:lpstr>There are 20,467 movies in our video library. How should this number be written in EXPANDED FORM?</vt:lpstr>
      <vt:lpstr>Which missing number makes this statement true?</vt:lpstr>
      <vt:lpstr>Which missing number makes this statement true?</vt:lpstr>
      <vt:lpstr>There are 14,568 people at the school. The school could hold on hundred more people. How many people can the school hold?</vt:lpstr>
      <vt:lpstr>What is 100 less than 5,270?</vt:lpstr>
      <vt:lpstr>What time is shown on the the clock?</vt:lpstr>
      <vt:lpstr>What time is shown on the the clock?</vt:lpstr>
      <vt:lpstr>A concert sold 1,957 tickets to a show? If one thousand people want their money back, how many tickets were sold for the show?</vt:lpstr>
      <vt:lpstr>Order these numbers from  LEAST to GREATEST.</vt:lpstr>
      <vt:lpstr>Order these numbers from GREATEST to LEAST.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beac1361</dc:creator>
  <cp:lastModifiedBy>beac1361</cp:lastModifiedBy>
  <cp:revision>20</cp:revision>
  <dcterms:created xsi:type="dcterms:W3CDTF">2017-09-18T12:41:19Z</dcterms:created>
  <dcterms:modified xsi:type="dcterms:W3CDTF">2017-09-18T14:02:08Z</dcterms:modified>
</cp:coreProperties>
</file>